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2" r:id="rId3"/>
    <p:sldId id="263" r:id="rId4"/>
    <p:sldId id="257" r:id="rId5"/>
    <p:sldId id="270" r:id="rId6"/>
    <p:sldId id="296" r:id="rId7"/>
    <p:sldId id="297" r:id="rId8"/>
    <p:sldId id="268" r:id="rId9"/>
    <p:sldId id="291" r:id="rId10"/>
    <p:sldId id="292" r:id="rId11"/>
    <p:sldId id="293" r:id="rId12"/>
    <p:sldId id="298" r:id="rId13"/>
    <p:sldId id="260" r:id="rId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87191" autoAdjust="0"/>
  </p:normalViewPr>
  <p:slideViewPr>
    <p:cSldViewPr snapToGrid="0">
      <p:cViewPr varScale="1">
        <p:scale>
          <a:sx n="104" d="100"/>
          <a:sy n="104" d="100"/>
        </p:scale>
        <p:origin x="828" y="102"/>
      </p:cViewPr>
      <p:guideLst/>
    </p:cSldViewPr>
  </p:slideViewPr>
  <p:outlineViewPr>
    <p:cViewPr>
      <p:scale>
        <a:sx n="33" d="100"/>
        <a:sy n="33" d="100"/>
      </p:scale>
      <p:origin x="0" y="-15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B3638-5DA2-41E1-A32B-6A772F8F21E8}" type="datetimeFigureOut">
              <a:rPr lang="es-PE" smtClean="0"/>
              <a:t>3/12/2023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4AF42-F54D-45D3-8F72-36401ED196A3}" type="slidenum">
              <a:rPr lang="es-PE" smtClean="0"/>
              <a:t>‹Nº›</a:t>
            </a:fld>
            <a:endParaRPr lang="es-PE"/>
          </a:p>
        </p:txBody>
      </p:sp>
    </p:spTree>
    <p:extLst>
      <p:ext uri="{BB962C8B-B14F-4D97-AF65-F5344CB8AC3E}">
        <p14:creationId xmlns:p14="http://schemas.microsoft.com/office/powerpoint/2010/main" val="226995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374151"/>
                </a:solidFill>
                <a:effectLst/>
                <a:latin typeface="Söhne"/>
              </a:rPr>
              <a:t>En resumen, la arquitectura sostenible y la eficiencia energética van de la mano, buscando crear entornos construidos que respeten los límites del planeta, promuevan la responsabilidad social y económica, y contribuyan a la preservación de los recursos naturales. Estos enfoques son cada vez más relevantes en la búsqueda de un desarrollo urbano y arquitectónico más equitativo y respetuoso con el medio ambiente.</a:t>
            </a:r>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12</a:t>
            </a:fld>
            <a:endParaRPr lang="es-PE"/>
          </a:p>
        </p:txBody>
      </p:sp>
    </p:spTree>
    <p:extLst>
      <p:ext uri="{BB962C8B-B14F-4D97-AF65-F5344CB8AC3E}">
        <p14:creationId xmlns:p14="http://schemas.microsoft.com/office/powerpoint/2010/main" val="3946782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03/12/2023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03/12/2023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03/12/2023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03/12/2023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03/12/2023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03/12/2023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03/12/2023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03/12/2023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03/12/2023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03/12/2023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03/12/2023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03/12/2023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7806899" cy="844550"/>
          </a:xfrm>
        </p:spPr>
        <p:txBody>
          <a:bodyPr>
            <a:noAutofit/>
          </a:bodyPr>
          <a:lstStyle/>
          <a:p>
            <a:r>
              <a:rPr lang="es-MX" sz="3200" dirty="0">
                <a:solidFill>
                  <a:srgbClr val="00F3B5"/>
                </a:solidFill>
                <a:latin typeface="Prompt" panose="00000800000000000000" pitchFamily="2" charset="-34"/>
                <a:cs typeface="Prompt" panose="00000800000000000000" pitchFamily="2" charset="-34"/>
              </a:rPr>
              <a:t>Arquitectura sostenible y eficiencia energética.</a:t>
            </a:r>
            <a:br>
              <a:rPr lang="es-MX" sz="3200" dirty="0">
                <a:solidFill>
                  <a:srgbClr val="00F3B5"/>
                </a:solidFill>
                <a:latin typeface="Prompt" panose="00000800000000000000" pitchFamily="2" charset="-34"/>
                <a:cs typeface="Prompt" panose="00000800000000000000" pitchFamily="2" charset="-34"/>
              </a:rPr>
            </a:br>
            <a:endParaRPr lang="es-MX" sz="3200" dirty="0">
              <a:solidFill>
                <a:srgbClr val="00F3B5"/>
              </a:solidFill>
              <a:latin typeface="Prompt" panose="00000800000000000000" pitchFamily="2" charset="-34"/>
              <a:cs typeface="Prompt" panose="00000800000000000000" pitchFamily="2" charset="-34"/>
            </a:endParaRPr>
          </a:p>
        </p:txBody>
      </p:sp>
    </p:spTree>
    <p:extLst>
      <p:ext uri="{BB962C8B-B14F-4D97-AF65-F5344CB8AC3E}">
        <p14:creationId xmlns:p14="http://schemas.microsoft.com/office/powerpoint/2010/main" val="1290667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Arquitectura sostenible y eficiencia energética.</a:t>
            </a:r>
          </a:p>
        </p:txBody>
      </p:sp>
      <p:sp>
        <p:nvSpPr>
          <p:cNvPr id="19" name="CuadroTexto 18">
            <a:extLst>
              <a:ext uri="{FF2B5EF4-FFF2-40B4-BE49-F238E27FC236}">
                <a16:creationId xmlns:a16="http://schemas.microsoft.com/office/drawing/2014/main" id="{8B14277C-75D2-FCA6-F44B-1DED5B5D1269}"/>
              </a:ext>
            </a:extLst>
          </p:cNvPr>
          <p:cNvSpPr txBox="1"/>
          <p:nvPr/>
        </p:nvSpPr>
        <p:spPr>
          <a:xfrm>
            <a:off x="665018" y="1644649"/>
            <a:ext cx="3639128" cy="4278094"/>
          </a:xfrm>
          <a:prstGeom prst="rect">
            <a:avLst/>
          </a:prstGeom>
          <a:noFill/>
        </p:spPr>
        <p:txBody>
          <a:bodyPr wrap="square">
            <a:spAutoFit/>
          </a:bodyPr>
          <a:lstStyle/>
          <a:p>
            <a:pPr algn="just"/>
            <a:r>
              <a:rPr lang="es-MX" sz="1600" b="1" i="0" dirty="0">
                <a:effectLst/>
                <a:latin typeface="Söhne"/>
              </a:rPr>
              <a:t>Arquitectura Sostenible:</a:t>
            </a:r>
          </a:p>
          <a:p>
            <a:pPr algn="just"/>
            <a:endParaRPr lang="es-MX" sz="1600" b="1" i="0" dirty="0">
              <a:effectLst/>
              <a:latin typeface="Söhne"/>
            </a:endParaRPr>
          </a:p>
          <a:p>
            <a:pPr algn="just"/>
            <a:r>
              <a:rPr lang="es-MX" sz="1600" b="0" i="0" dirty="0">
                <a:solidFill>
                  <a:srgbClr val="374151"/>
                </a:solidFill>
                <a:effectLst/>
                <a:latin typeface="Söhne"/>
              </a:rPr>
              <a:t>La arquitectura sostenible, también conocida como arquitectura verde o </a:t>
            </a:r>
            <a:r>
              <a:rPr lang="es-MX" sz="1600" b="0" i="0" dirty="0" err="1">
                <a:solidFill>
                  <a:srgbClr val="374151"/>
                </a:solidFill>
                <a:effectLst/>
                <a:latin typeface="Söhne"/>
              </a:rPr>
              <a:t>ecoarquitectura</a:t>
            </a:r>
            <a:r>
              <a:rPr lang="es-MX" sz="1600" b="0" i="0" dirty="0">
                <a:solidFill>
                  <a:srgbClr val="374151"/>
                </a:solidFill>
                <a:effectLst/>
                <a:latin typeface="Söhne"/>
              </a:rPr>
              <a:t>, es un enfoque que busca crear entornos construidos que sean social, económica y ambientalmente responsables. Los principios de la arquitectura sostenible se centran en la utilización eficiente de recursos, la reducción de residuos, la selección de materiales sostenibles, la promoción de la salud y el bienestar de los ocupantes, y la integración armoniosa con el entorno circundante. Se busca minimizar el impacto ambiental de las construcciones y fomentar la resiliencia a largo plazo.</a:t>
            </a:r>
          </a:p>
        </p:txBody>
      </p:sp>
      <p:pic>
        <p:nvPicPr>
          <p:cNvPr id="20" name="Imagen 19">
            <a:extLst>
              <a:ext uri="{FF2B5EF4-FFF2-40B4-BE49-F238E27FC236}">
                <a16:creationId xmlns:a16="http://schemas.microsoft.com/office/drawing/2014/main" id="{D8DFFAA5-1C46-1DF5-308C-E98DE34A9A63}"/>
              </a:ext>
            </a:extLst>
          </p:cNvPr>
          <p:cNvPicPr>
            <a:picLocks noChangeAspect="1"/>
          </p:cNvPicPr>
          <p:nvPr/>
        </p:nvPicPr>
        <p:blipFill>
          <a:blip r:embed="rId2"/>
          <a:stretch>
            <a:fillRect/>
          </a:stretch>
        </p:blipFill>
        <p:spPr>
          <a:xfrm>
            <a:off x="4637552" y="1867583"/>
            <a:ext cx="7083391" cy="3832225"/>
          </a:xfrm>
          <a:prstGeom prst="rect">
            <a:avLst/>
          </a:prstGeom>
        </p:spPr>
      </p:pic>
    </p:spTree>
    <p:extLst>
      <p:ext uri="{BB962C8B-B14F-4D97-AF65-F5344CB8AC3E}">
        <p14:creationId xmlns:p14="http://schemas.microsoft.com/office/powerpoint/2010/main" val="2150501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Arquitectura sostenible y eficiencia energética.</a:t>
            </a:r>
          </a:p>
        </p:txBody>
      </p:sp>
      <p:sp>
        <p:nvSpPr>
          <p:cNvPr id="19" name="CuadroTexto 18">
            <a:extLst>
              <a:ext uri="{FF2B5EF4-FFF2-40B4-BE49-F238E27FC236}">
                <a16:creationId xmlns:a16="http://schemas.microsoft.com/office/drawing/2014/main" id="{8B14277C-75D2-FCA6-F44B-1DED5B5D1269}"/>
              </a:ext>
            </a:extLst>
          </p:cNvPr>
          <p:cNvSpPr txBox="1"/>
          <p:nvPr/>
        </p:nvSpPr>
        <p:spPr>
          <a:xfrm>
            <a:off x="683531" y="1469015"/>
            <a:ext cx="4775159" cy="4278094"/>
          </a:xfrm>
          <a:prstGeom prst="rect">
            <a:avLst/>
          </a:prstGeom>
          <a:noFill/>
        </p:spPr>
        <p:txBody>
          <a:bodyPr wrap="square">
            <a:spAutoFit/>
          </a:bodyPr>
          <a:lstStyle/>
          <a:p>
            <a:pPr algn="just"/>
            <a:r>
              <a:rPr lang="es-MX" sz="1600" b="1" i="0" dirty="0">
                <a:effectLst/>
                <a:latin typeface="Söhne"/>
              </a:rPr>
              <a:t>Eficiencia Energética:</a:t>
            </a:r>
          </a:p>
          <a:p>
            <a:pPr algn="just"/>
            <a:endParaRPr lang="es-MX" sz="1600" b="1" i="0" dirty="0">
              <a:effectLst/>
              <a:latin typeface="Söhne"/>
            </a:endParaRPr>
          </a:p>
          <a:p>
            <a:pPr algn="just"/>
            <a:r>
              <a:rPr lang="es-MX" sz="1600" b="0" i="0" dirty="0">
                <a:solidFill>
                  <a:srgbClr val="374151"/>
                </a:solidFill>
                <a:effectLst/>
                <a:latin typeface="Söhne"/>
              </a:rPr>
              <a:t>La eficiencia energética en arquitectura se refiere a la optimización del consumo de energía dentro de un edificio o proyecto. Este enfoque implica la implementación de medidas y tecnologías que reduzcan la demanda energética y maximicen la utilización de fuentes de energía renovable. Aspectos clave de la eficiencia energética incluyen un diseño que aproveche la luz natural, una adecuada orientación de la edificación, el uso de aislamientos térmicos, la instalación de sistemas eficientes de climatización y iluminación, y la integración de tecnologías como paneles solares. La eficiencia energética no solo reduce los costos operativos a lo largo del tiempo, sino que también disminuye la huella de carbono asociada con la construcción y operación de edificaciones.</a:t>
            </a:r>
          </a:p>
        </p:txBody>
      </p:sp>
      <p:pic>
        <p:nvPicPr>
          <p:cNvPr id="2" name="Imagen 1">
            <a:extLst>
              <a:ext uri="{FF2B5EF4-FFF2-40B4-BE49-F238E27FC236}">
                <a16:creationId xmlns:a16="http://schemas.microsoft.com/office/drawing/2014/main" id="{B6AEED3C-B25C-702B-B0A1-BC5B304EFC5C}"/>
              </a:ext>
            </a:extLst>
          </p:cNvPr>
          <p:cNvPicPr>
            <a:picLocks noChangeAspect="1"/>
          </p:cNvPicPr>
          <p:nvPr/>
        </p:nvPicPr>
        <p:blipFill>
          <a:blip r:embed="rId3"/>
          <a:stretch>
            <a:fillRect/>
          </a:stretch>
        </p:blipFill>
        <p:spPr>
          <a:xfrm>
            <a:off x="6006233" y="1469015"/>
            <a:ext cx="5789324" cy="4631459"/>
          </a:xfrm>
          <a:prstGeom prst="rect">
            <a:avLst/>
          </a:prstGeom>
        </p:spPr>
      </p:pic>
    </p:spTree>
    <p:extLst>
      <p:ext uri="{BB962C8B-B14F-4D97-AF65-F5344CB8AC3E}">
        <p14:creationId xmlns:p14="http://schemas.microsoft.com/office/powerpoint/2010/main" val="1173521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8" y="2423937"/>
            <a:ext cx="9995900" cy="2123658"/>
          </a:xfrm>
          <a:prstGeom prst="rect">
            <a:avLst/>
          </a:prstGeom>
        </p:spPr>
        <p:txBody>
          <a:bodyPr wrap="square">
            <a:spAutoFit/>
          </a:bodyPr>
          <a:lstStyle/>
          <a:p>
            <a:r>
              <a:rPr lang="es-ES" sz="6600" dirty="0">
                <a:solidFill>
                  <a:srgbClr val="00F3B5"/>
                </a:solidFill>
                <a:latin typeface="Prompt" panose="00000800000000000000" pitchFamily="2" charset="-34"/>
                <a:cs typeface="Prompt" panose="00000800000000000000" pitchFamily="2" charset="-34"/>
              </a:rPr>
              <a:t>Gestión de proyectos inmobiliarios</a:t>
            </a:r>
            <a:endParaRPr lang="es-ES" sz="6600" dirty="0">
              <a:solidFill>
                <a:schemeClr val="bg1"/>
              </a:solidFill>
              <a:latin typeface="Prompt" panose="00000800000000000000" pitchFamily="2" charset="-34"/>
              <a:cs typeface="Prompt" panose="00000800000000000000" pitchFamily="2" charset="-34"/>
            </a:endParaRP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Tree>
    <p:extLst>
      <p:ext uri="{BB962C8B-B14F-4D97-AF65-F5344CB8AC3E}">
        <p14:creationId xmlns:p14="http://schemas.microsoft.com/office/powerpoint/2010/main" val="182561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8490391" cy="844550"/>
          </a:xfrm>
        </p:spPr>
        <p:txBody>
          <a:bodyPr>
            <a:noAutofit/>
          </a:bodyPr>
          <a:lstStyle/>
          <a:p>
            <a:r>
              <a:rPr lang="es-MX" sz="3200" dirty="0">
                <a:solidFill>
                  <a:srgbClr val="00F3B5"/>
                </a:solidFill>
                <a:latin typeface="Prompt" panose="00000800000000000000" pitchFamily="2" charset="-34"/>
                <a:cs typeface="Prompt" panose="00000800000000000000" pitchFamily="2" charset="-34"/>
              </a:rPr>
              <a:t>Arquitectura y Diseño </a:t>
            </a:r>
          </a:p>
        </p:txBody>
      </p:sp>
      <p:sp>
        <p:nvSpPr>
          <p:cNvPr id="5" name="CuadroTexto 4"/>
          <p:cNvSpPr txBox="1"/>
          <p:nvPr/>
        </p:nvSpPr>
        <p:spPr>
          <a:xfrm>
            <a:off x="1087718" y="3717508"/>
            <a:ext cx="6691357"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Módulo 12</a:t>
            </a:r>
            <a:endParaRPr lang="es-ES" dirty="0"/>
          </a:p>
        </p:txBody>
      </p:sp>
    </p:spTree>
    <p:extLst>
      <p:ext uri="{BB962C8B-B14F-4D97-AF65-F5344CB8AC3E}">
        <p14:creationId xmlns:p14="http://schemas.microsoft.com/office/powerpoint/2010/main" val="107133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rmAutofit/>
          </a:bodyPr>
          <a:lstStyle/>
          <a:p>
            <a:r>
              <a:rPr lang="es-ES" sz="4400" dirty="0">
                <a:solidFill>
                  <a:srgbClr val="00F3B5"/>
                </a:solidFill>
                <a:latin typeface="Prompt" panose="00000800000000000000" pitchFamily="2" charset="-34"/>
                <a:cs typeface="Prompt" panose="00000800000000000000" pitchFamily="2" charset="-34"/>
              </a:rPr>
              <a:t>Temario</a:t>
            </a:r>
            <a:endParaRPr lang="es-ES" dirty="0"/>
          </a:p>
        </p:txBody>
      </p:sp>
      <p:sp>
        <p:nvSpPr>
          <p:cNvPr id="23" name="Marcador de texto 6">
            <a:extLst>
              <a:ext uri="{FF2B5EF4-FFF2-40B4-BE49-F238E27FC236}">
                <a16:creationId xmlns:a16="http://schemas.microsoft.com/office/drawing/2014/main" id="{C1E47168-B2E3-6F02-3289-C8C4EBA2555F}"/>
              </a:ext>
            </a:extLst>
          </p:cNvPr>
          <p:cNvSpPr txBox="1">
            <a:spLocks/>
          </p:cNvSpPr>
          <p:nvPr/>
        </p:nvSpPr>
        <p:spPr>
          <a:xfrm>
            <a:off x="1173885" y="1941386"/>
            <a:ext cx="7120370" cy="94959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sz="3200" kern="0" dirty="0">
                <a:solidFill>
                  <a:srgbClr val="374151"/>
                </a:solidFill>
                <a:effectLst/>
                <a:latin typeface="Segoe UI" panose="020B0502040204020203" pitchFamily="34" charset="0"/>
                <a:ea typeface="Times New Roman" panose="02020603050405020304" pitchFamily="18" charset="0"/>
              </a:rPr>
              <a:t>Módulo XII: Arquitectura y Diseño </a:t>
            </a:r>
            <a:endParaRPr lang="es-ES" sz="4000" dirty="0"/>
          </a:p>
        </p:txBody>
      </p:sp>
      <p:graphicFrame>
        <p:nvGraphicFramePr>
          <p:cNvPr id="24" name="Tabla 23">
            <a:extLst>
              <a:ext uri="{FF2B5EF4-FFF2-40B4-BE49-F238E27FC236}">
                <a16:creationId xmlns:a16="http://schemas.microsoft.com/office/drawing/2014/main" id="{0A91DC4F-B28F-EC98-0665-83997815CF11}"/>
              </a:ext>
            </a:extLst>
          </p:cNvPr>
          <p:cNvGraphicFramePr>
            <a:graphicFrameLocks noGrp="1"/>
          </p:cNvGraphicFramePr>
          <p:nvPr>
            <p:extLst>
              <p:ext uri="{D42A27DB-BD31-4B8C-83A1-F6EECF244321}">
                <p14:modId xmlns:p14="http://schemas.microsoft.com/office/powerpoint/2010/main" val="3193718991"/>
              </p:ext>
            </p:extLst>
          </p:nvPr>
        </p:nvGraphicFramePr>
        <p:xfrm>
          <a:off x="1173885" y="3290455"/>
          <a:ext cx="7120370" cy="2362200"/>
        </p:xfrm>
        <a:graphic>
          <a:graphicData uri="http://schemas.openxmlformats.org/drawingml/2006/table">
            <a:tbl>
              <a:tblPr firstRow="1" firstCol="1" bandRow="1">
                <a:tableStyleId>{5C22544A-7EE6-4342-B048-85BDC9FD1C3A}</a:tableStyleId>
              </a:tblPr>
              <a:tblGrid>
                <a:gridCol w="7120370">
                  <a:extLst>
                    <a:ext uri="{9D8B030D-6E8A-4147-A177-3AD203B41FA5}">
                      <a16:colId xmlns:a16="http://schemas.microsoft.com/office/drawing/2014/main" val="1376739341"/>
                    </a:ext>
                  </a:extLst>
                </a:gridCol>
              </a:tblGrid>
              <a:tr h="876336">
                <a:tc>
                  <a:txBody>
                    <a:bodyPr/>
                    <a:lstStyle/>
                    <a:p>
                      <a:pPr indent="152400">
                        <a:lnSpc>
                          <a:spcPct val="107000"/>
                        </a:lnSpc>
                        <a:spcAft>
                          <a:spcPts val="800"/>
                        </a:spcAft>
                      </a:pPr>
                      <a:r>
                        <a:rPr lang="es-ES" sz="2400" kern="0" dirty="0">
                          <a:effectLst/>
                        </a:rPr>
                        <a:t>Normativa de Reglamento Nacional de Construcción.</a:t>
                      </a:r>
                      <a:endParaRPr lang="es-P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17591431"/>
                  </a:ext>
                </a:extLst>
              </a:tr>
              <a:tr h="742932">
                <a:tc>
                  <a:txBody>
                    <a:bodyPr/>
                    <a:lstStyle/>
                    <a:p>
                      <a:pPr indent="152400">
                        <a:lnSpc>
                          <a:spcPct val="107000"/>
                        </a:lnSpc>
                        <a:spcAft>
                          <a:spcPts val="800"/>
                        </a:spcAft>
                      </a:pPr>
                      <a:r>
                        <a:rPr lang="es-ES" sz="2400" kern="0" dirty="0">
                          <a:effectLst/>
                        </a:rPr>
                        <a:t>Diseño arquitectónico y desarrollo de planos.</a:t>
                      </a:r>
                      <a:endParaRPr lang="es-P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641569213"/>
                  </a:ext>
                </a:extLst>
              </a:tr>
              <a:tr h="742932">
                <a:tc>
                  <a:txBody>
                    <a:bodyPr/>
                    <a:lstStyle/>
                    <a:p>
                      <a:pPr indent="152400">
                        <a:lnSpc>
                          <a:spcPct val="107000"/>
                        </a:lnSpc>
                        <a:spcAft>
                          <a:spcPts val="800"/>
                        </a:spcAft>
                      </a:pPr>
                      <a:r>
                        <a:rPr lang="es-ES" sz="2400" kern="0" dirty="0">
                          <a:effectLst/>
                        </a:rPr>
                        <a:t>Arquitectura sostenible y eficiencia energética.</a:t>
                      </a:r>
                      <a:endParaRPr lang="es-P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01290656"/>
                  </a:ext>
                </a:extLst>
              </a:tr>
            </a:tbl>
          </a:graphicData>
        </a:graphic>
      </p:graphicFrame>
    </p:spTree>
    <p:extLst>
      <p:ext uri="{BB962C8B-B14F-4D97-AF65-F5344CB8AC3E}">
        <p14:creationId xmlns:p14="http://schemas.microsoft.com/office/powerpoint/2010/main" val="307470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9183117" cy="992260"/>
          </a:xfrm>
        </p:spPr>
        <p:txBody>
          <a:bodyPr>
            <a:normAutofit fontScale="90000"/>
          </a:bodyPr>
          <a:lstStyle/>
          <a:p>
            <a:r>
              <a:rPr lang="es-MX" dirty="0">
                <a:solidFill>
                  <a:srgbClr val="00F3B5"/>
                </a:solidFill>
                <a:latin typeface="Prompt" panose="00000800000000000000" pitchFamily="2" charset="-34"/>
                <a:cs typeface="Prompt" panose="00000800000000000000" pitchFamily="2" charset="-34"/>
              </a:rPr>
              <a:t>Normativa de Reglamento Nacional de Construcción</a:t>
            </a:r>
          </a:p>
        </p:txBody>
      </p:sp>
    </p:spTree>
    <p:extLst>
      <p:ext uri="{BB962C8B-B14F-4D97-AF65-F5344CB8AC3E}">
        <p14:creationId xmlns:p14="http://schemas.microsoft.com/office/powerpoint/2010/main" val="378126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Normativa de Reglamento Nacional de Construcción</a:t>
            </a:r>
          </a:p>
        </p:txBody>
      </p:sp>
      <p:pic>
        <p:nvPicPr>
          <p:cNvPr id="9" name="Imagen 8">
            <a:extLst>
              <a:ext uri="{FF2B5EF4-FFF2-40B4-BE49-F238E27FC236}">
                <a16:creationId xmlns:a16="http://schemas.microsoft.com/office/drawing/2014/main" id="{B230DE58-6613-A39A-FCC1-3F4F3EFCC8F3}"/>
              </a:ext>
            </a:extLst>
          </p:cNvPr>
          <p:cNvPicPr>
            <a:picLocks noChangeAspect="1"/>
          </p:cNvPicPr>
          <p:nvPr/>
        </p:nvPicPr>
        <p:blipFill>
          <a:blip r:embed="rId2"/>
          <a:stretch>
            <a:fillRect/>
          </a:stretch>
        </p:blipFill>
        <p:spPr>
          <a:xfrm>
            <a:off x="6696266" y="1163783"/>
            <a:ext cx="3718324" cy="5140036"/>
          </a:xfrm>
          <a:prstGeom prst="rect">
            <a:avLst/>
          </a:prstGeom>
        </p:spPr>
      </p:pic>
      <p:sp>
        <p:nvSpPr>
          <p:cNvPr id="11" name="CuadroTexto 10">
            <a:extLst>
              <a:ext uri="{FF2B5EF4-FFF2-40B4-BE49-F238E27FC236}">
                <a16:creationId xmlns:a16="http://schemas.microsoft.com/office/drawing/2014/main" id="{5938461C-877F-7A52-783E-764BFCDE7ED6}"/>
              </a:ext>
            </a:extLst>
          </p:cNvPr>
          <p:cNvSpPr txBox="1"/>
          <p:nvPr/>
        </p:nvSpPr>
        <p:spPr>
          <a:xfrm>
            <a:off x="526375" y="2233842"/>
            <a:ext cx="5652752" cy="1754326"/>
          </a:xfrm>
          <a:prstGeom prst="rect">
            <a:avLst/>
          </a:prstGeom>
          <a:noFill/>
        </p:spPr>
        <p:txBody>
          <a:bodyPr wrap="square">
            <a:spAutoFit/>
          </a:bodyPr>
          <a:lstStyle/>
          <a:p>
            <a:pPr algn="just"/>
            <a:r>
              <a:rPr lang="es-MX" dirty="0"/>
              <a:t>El Reglamento Nacional de Edificaciones es la norma técnica de cumplimiento obligatorio por todas las entidades públicas, así como por las personas naturales y jurídicas de derecho privado que proyecten o ejecuten habilitaciones urbanas y edificaciones en el territorio nacional.</a:t>
            </a:r>
            <a:endParaRPr lang="es-PE" dirty="0"/>
          </a:p>
        </p:txBody>
      </p:sp>
    </p:spTree>
    <p:extLst>
      <p:ext uri="{BB962C8B-B14F-4D97-AF65-F5344CB8AC3E}">
        <p14:creationId xmlns:p14="http://schemas.microsoft.com/office/powerpoint/2010/main" val="2114276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Normativa de Reglamento Nacional de Construcción</a:t>
            </a:r>
          </a:p>
        </p:txBody>
      </p:sp>
      <p:sp>
        <p:nvSpPr>
          <p:cNvPr id="3" name="CuadroTexto 2">
            <a:extLst>
              <a:ext uri="{FF2B5EF4-FFF2-40B4-BE49-F238E27FC236}">
                <a16:creationId xmlns:a16="http://schemas.microsoft.com/office/drawing/2014/main" id="{29E90EF5-D051-7720-D233-CE8CDA74DF88}"/>
              </a:ext>
            </a:extLst>
          </p:cNvPr>
          <p:cNvSpPr txBox="1"/>
          <p:nvPr/>
        </p:nvSpPr>
        <p:spPr>
          <a:xfrm>
            <a:off x="720436" y="1469015"/>
            <a:ext cx="10668000" cy="4770537"/>
          </a:xfrm>
          <a:prstGeom prst="rect">
            <a:avLst/>
          </a:prstGeom>
          <a:noFill/>
        </p:spPr>
        <p:txBody>
          <a:bodyPr wrap="square">
            <a:spAutoFit/>
          </a:bodyPr>
          <a:lstStyle/>
          <a:p>
            <a:pPr algn="just"/>
            <a:r>
              <a:rPr lang="es-MX" sz="1600" b="1" dirty="0"/>
              <a:t>Parámetros Urbanísticos y Edificatorios: </a:t>
            </a:r>
            <a:r>
              <a:rPr lang="es-MX" sz="1600" dirty="0"/>
              <a:t>La norma de arquitectura del Perú establece parámetros específicos para el diseño de proyectos, incluyendo alturas máximas y mínimas, retiros, densidades y áreas verdes, con el objetivo de asegurar un desarrollo urbano ordenado y sostenible.</a:t>
            </a:r>
          </a:p>
          <a:p>
            <a:pPr algn="just"/>
            <a:endParaRPr lang="es-MX" sz="1600" dirty="0"/>
          </a:p>
          <a:p>
            <a:pPr algn="just"/>
            <a:r>
              <a:rPr lang="es-MX" sz="1600" b="1" dirty="0"/>
              <a:t>Requisitos Estructurales y de Seguridad: </a:t>
            </a:r>
            <a:r>
              <a:rPr lang="es-MX" sz="1600" dirty="0"/>
              <a:t>Se detallan normativas relacionadas con la resistencia estructural de las edificaciones, considerando aspectos sísmicos y de seguridad. Esto busca proteger la vida de los ocupantes y preservar la integridad de las construcciones frente a eventos sísmicos u otras contingencias.</a:t>
            </a:r>
          </a:p>
          <a:p>
            <a:pPr algn="just"/>
            <a:endParaRPr lang="es-MX" sz="1600" dirty="0"/>
          </a:p>
          <a:p>
            <a:pPr algn="just"/>
            <a:r>
              <a:rPr lang="es-MX" sz="1600" b="1" dirty="0"/>
              <a:t>Accesibilidad y Diseño Universal: </a:t>
            </a:r>
            <a:r>
              <a:rPr lang="es-MX" sz="1600" dirty="0"/>
              <a:t>La norma destaca la importancia de la accesibilidad para todas las personas, incluyendo aquellas con discapacidades. Se establecen pautas para garantizar la inclusión y la facilidad de acceso a espacios públicos y edificaciones.</a:t>
            </a:r>
          </a:p>
          <a:p>
            <a:pPr algn="just"/>
            <a:endParaRPr lang="es-MX" sz="1600" dirty="0"/>
          </a:p>
          <a:p>
            <a:pPr algn="just"/>
            <a:r>
              <a:rPr lang="es-MX" sz="1600" b="1" dirty="0"/>
              <a:t>Eficiencia Energética y Sostenibilidad: </a:t>
            </a:r>
            <a:r>
              <a:rPr lang="es-MX" sz="1600" dirty="0"/>
              <a:t>Se promueve la integración de prácticas sostenibles en el diseño arquitectónico, fomentando la eficiencia energética, el uso de materiales amigables con el medio ambiente y la implementación de tecnologías que minimicen el impacto ambiental.</a:t>
            </a:r>
          </a:p>
          <a:p>
            <a:pPr algn="just"/>
            <a:endParaRPr lang="es-MX" sz="1600" dirty="0"/>
          </a:p>
          <a:p>
            <a:pPr algn="just"/>
            <a:r>
              <a:rPr lang="es-MX" sz="1600" b="1" dirty="0"/>
              <a:t>Normativas para Espacios Residenciales y Comerciales: </a:t>
            </a:r>
            <a:r>
              <a:rPr lang="es-MX" sz="1600" dirty="0"/>
              <a:t>La norma aborda específicamente requisitos para la planificación y diseño de espacios residenciales y comerciales, definiendo estándares mínimos para habitaciones, áreas de circulación, iluminación, ventilación y otros aspectos esenciales que garantizan la habitabilidad y funcionalidad de los espacios construidos.</a:t>
            </a:r>
            <a:endParaRPr lang="es-PE" sz="1600" dirty="0"/>
          </a:p>
        </p:txBody>
      </p:sp>
    </p:spTree>
    <p:extLst>
      <p:ext uri="{BB962C8B-B14F-4D97-AF65-F5344CB8AC3E}">
        <p14:creationId xmlns:p14="http://schemas.microsoft.com/office/powerpoint/2010/main" val="3018280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7806899" cy="844550"/>
          </a:xfrm>
        </p:spPr>
        <p:txBody>
          <a:bodyPr>
            <a:noAutofit/>
          </a:bodyPr>
          <a:lstStyle/>
          <a:p>
            <a:r>
              <a:rPr lang="es-MX" sz="3200" dirty="0">
                <a:solidFill>
                  <a:srgbClr val="00F3B5"/>
                </a:solidFill>
                <a:latin typeface="Prompt" panose="00000800000000000000" pitchFamily="2" charset="-34"/>
                <a:cs typeface="Prompt" panose="00000800000000000000" pitchFamily="2" charset="-34"/>
              </a:rPr>
              <a:t>Diseño arquitectónico y desarrollo de planos.</a:t>
            </a:r>
          </a:p>
        </p:txBody>
      </p:sp>
    </p:spTree>
    <p:extLst>
      <p:ext uri="{BB962C8B-B14F-4D97-AF65-F5344CB8AC3E}">
        <p14:creationId xmlns:p14="http://schemas.microsoft.com/office/powerpoint/2010/main" val="3012253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Diseño arquitectónico y desarrollo de planos.</a:t>
            </a:r>
          </a:p>
        </p:txBody>
      </p:sp>
      <p:sp>
        <p:nvSpPr>
          <p:cNvPr id="15" name="CuadroTexto 14">
            <a:extLst>
              <a:ext uri="{FF2B5EF4-FFF2-40B4-BE49-F238E27FC236}">
                <a16:creationId xmlns:a16="http://schemas.microsoft.com/office/drawing/2014/main" id="{CDFF2839-EE0A-557E-2EE0-96D0C00462D3}"/>
              </a:ext>
            </a:extLst>
          </p:cNvPr>
          <p:cNvSpPr txBox="1"/>
          <p:nvPr/>
        </p:nvSpPr>
        <p:spPr>
          <a:xfrm>
            <a:off x="655781" y="1270981"/>
            <a:ext cx="10806545" cy="2800767"/>
          </a:xfrm>
          <a:prstGeom prst="rect">
            <a:avLst/>
          </a:prstGeom>
          <a:noFill/>
        </p:spPr>
        <p:txBody>
          <a:bodyPr wrap="square">
            <a:spAutoFit/>
          </a:bodyPr>
          <a:lstStyle/>
          <a:p>
            <a:pPr algn="just"/>
            <a:r>
              <a:rPr lang="es-MX" sz="1600" dirty="0"/>
              <a:t>El desarrollo arquitectónico es un proceso creativo y planificado que abarca la concepción, diseño y construcción de estructuras y espacios, con el objetivo de satisfacer necesidades funcionales, estéticas y sociales. Este proceso implica la combinación de conocimientos técnicos, consideraciones estéticas y una comprensión profunda del entorno circundante. Desde la planificación de comunidades sostenibles hasta la creación de edificaciones emblemáticas, el desarrollo arquitectónico influye directamente en la forma en que vivimos, trabajamos y nos relacionamos con nuestro entorno.</a:t>
            </a:r>
          </a:p>
          <a:p>
            <a:pPr algn="just"/>
            <a:endParaRPr lang="es-MX" sz="1600" dirty="0"/>
          </a:p>
          <a:p>
            <a:pPr algn="just"/>
            <a:r>
              <a:rPr lang="es-MX" sz="1600" dirty="0"/>
              <a:t>La arquitectura no se limita solo a la creación de estructuras físicas; también involucra la adaptación a contextos culturales, la incorporación de tecnologías innovadoras y la búsqueda de soluciones que contribuyan al bienestar de las personas y al respeto por el medio ambiente. El desarrollo arquitectónico, por tanto, no solo crea espacios utilitarios, sino que también influye en la identidad de comunidades, ciudades y regiones, dejando un impacto duradero en la forma en que experimentamos y percibimos el mundo que nos rodea.</a:t>
            </a:r>
            <a:endParaRPr lang="es-PE" sz="1600" dirty="0"/>
          </a:p>
        </p:txBody>
      </p:sp>
      <p:pic>
        <p:nvPicPr>
          <p:cNvPr id="16" name="Imagen 15">
            <a:extLst>
              <a:ext uri="{FF2B5EF4-FFF2-40B4-BE49-F238E27FC236}">
                <a16:creationId xmlns:a16="http://schemas.microsoft.com/office/drawing/2014/main" id="{34E30AD4-DAC2-A509-182B-B420F31A2D2E}"/>
              </a:ext>
            </a:extLst>
          </p:cNvPr>
          <p:cNvPicPr>
            <a:picLocks noChangeAspect="1"/>
          </p:cNvPicPr>
          <p:nvPr/>
        </p:nvPicPr>
        <p:blipFill>
          <a:blip r:embed="rId2"/>
          <a:stretch>
            <a:fillRect/>
          </a:stretch>
        </p:blipFill>
        <p:spPr>
          <a:xfrm>
            <a:off x="2769520" y="4155165"/>
            <a:ext cx="6856157" cy="2559383"/>
          </a:xfrm>
          <a:prstGeom prst="rect">
            <a:avLst/>
          </a:prstGeom>
        </p:spPr>
      </p:pic>
    </p:spTree>
    <p:extLst>
      <p:ext uri="{BB962C8B-B14F-4D97-AF65-F5344CB8AC3E}">
        <p14:creationId xmlns:p14="http://schemas.microsoft.com/office/powerpoint/2010/main" val="15452472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4953</TotalTime>
  <Words>828</Words>
  <Application>Microsoft Office PowerPoint</Application>
  <PresentationFormat>Panorámica</PresentationFormat>
  <Paragraphs>38</Paragraphs>
  <Slides>13</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Calibri</vt:lpstr>
      <vt:lpstr>Calibri Light</vt:lpstr>
      <vt:lpstr>Prompt</vt:lpstr>
      <vt:lpstr>Segoe UI</vt:lpstr>
      <vt:lpstr>Söhne</vt:lpstr>
      <vt:lpstr>Tema de Office</vt:lpstr>
      <vt:lpstr>Presentación de PowerPoint</vt:lpstr>
      <vt:lpstr>Presentación de PowerPoint</vt:lpstr>
      <vt:lpstr>Arquitectura y Diseño </vt:lpstr>
      <vt:lpstr>Temario</vt:lpstr>
      <vt:lpstr>Normativa de Reglamento Nacional de Construcción</vt:lpstr>
      <vt:lpstr>Normativa de Reglamento Nacional de Construcción</vt:lpstr>
      <vt:lpstr>Normativa de Reglamento Nacional de Construcción</vt:lpstr>
      <vt:lpstr>Diseño arquitectónico y desarrollo de planos.</vt:lpstr>
      <vt:lpstr>Diseño arquitectónico y desarrollo de planos.</vt:lpstr>
      <vt:lpstr>Arquitectura sostenible y eficiencia energética. </vt:lpstr>
      <vt:lpstr>Arquitectura sostenible y eficiencia energética.</vt:lpstr>
      <vt:lpstr>Arquitectura sostenible y eficiencia energética.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PEDRO PRIETO MELGAR</cp:lastModifiedBy>
  <cp:revision>21</cp:revision>
  <dcterms:created xsi:type="dcterms:W3CDTF">2022-04-19T18:02:09Z</dcterms:created>
  <dcterms:modified xsi:type="dcterms:W3CDTF">2023-12-04T05:41:38Z</dcterms:modified>
</cp:coreProperties>
</file>